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5" r:id="rId3"/>
    <p:sldId id="266" r:id="rId4"/>
    <p:sldId id="273" r:id="rId5"/>
    <p:sldId id="258" r:id="rId6"/>
    <p:sldId id="261" r:id="rId7"/>
    <p:sldId id="259" r:id="rId8"/>
    <p:sldId id="260" r:id="rId9"/>
    <p:sldId id="262" r:id="rId10"/>
    <p:sldId id="263" r:id="rId11"/>
    <p:sldId id="264" r:id="rId12"/>
    <p:sldId id="271" r:id="rId13"/>
    <p:sldId id="268" r:id="rId14"/>
    <p:sldId id="275" r:id="rId15"/>
    <p:sldId id="274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6FADF"/>
    <a:srgbClr val="D5FB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41C6-B35F-4968-8064-92F423985322}" type="datetimeFigureOut">
              <a:rPr lang="de-DE" smtClean="0"/>
              <a:pPr/>
              <a:t>18.02.2017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F2024-BBCF-4AA9-9974-CF4B17D33FA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sgram.com/" TargetMode="External"/><Relationship Id="rId2" Type="http://schemas.openxmlformats.org/officeDocument/2006/relationships/hyperlink" Target="http://classroomclipar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ages.clipartpanda.com/" TargetMode="External"/><Relationship Id="rId4" Type="http://schemas.openxmlformats.org/officeDocument/2006/relationships/hyperlink" Target="http://cliparting.com/free-sun-clipart-57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008112"/>
          </a:xfrm>
        </p:spPr>
        <p:txBody>
          <a:bodyPr/>
          <a:lstStyle/>
          <a:p>
            <a:r>
              <a:rPr lang="de-DE" b="1" dirty="0" smtClean="0">
                <a:latin typeface="Comic Sans MS" pitchFamily="66" charset="0"/>
              </a:rPr>
              <a:t>Eine</a:t>
            </a:r>
            <a:endParaRPr lang="de-DE" b="1" dirty="0">
              <a:latin typeface="Comic Sans MS" pitchFamily="66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/>
          </a:bodyPr>
          <a:lstStyle/>
          <a:p>
            <a:r>
              <a:rPr lang="de-DE" sz="4400" b="1" dirty="0" smtClean="0">
                <a:solidFill>
                  <a:schemeClr val="tx1"/>
                </a:solidFill>
                <a:latin typeface="Comic Sans MS" pitchFamily="66" charset="0"/>
              </a:rPr>
              <a:t>für </a:t>
            </a:r>
          </a:p>
          <a:p>
            <a:r>
              <a:rPr lang="de-DE" sz="4400" b="1" dirty="0" smtClean="0">
                <a:solidFill>
                  <a:schemeClr val="tx1"/>
                </a:solidFill>
                <a:latin typeface="Comic Sans MS" pitchFamily="66" charset="0"/>
              </a:rPr>
              <a:t>Schule</a:t>
            </a:r>
            <a:endParaRPr lang="de-DE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4034" name="Picture 2" descr="https://img.clipartfest.com/1fe913ad420d20134564324463073c52_vision-statement-clipart-vision-statement-clipart_1056-43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7"/>
            <a:ext cx="674603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pic>
        <p:nvPicPr>
          <p:cNvPr id="9" name="Grafik 8" descr="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789040"/>
            <a:ext cx="508248" cy="9212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483768" y="764704"/>
            <a:ext cx="3240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Comic Sans MS" pitchFamily="66" charset="0"/>
              </a:rPr>
              <a:t>Schule ist: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Ein Ort an dem 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Kinder 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ihre Welt 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erschließen können</a:t>
            </a:r>
          </a:p>
        </p:txBody>
      </p:sp>
      <p:pic>
        <p:nvPicPr>
          <p:cNvPr id="8" name="Grafik 7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78 -0.07778 L -0.58681 -0.4136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DV\AppData\Local\Microsoft\Windows\Temporary Internet Files\Content.IE5\HVBHMGRJ\Rainbow_diagram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0998">
            <a:off x="693582" y="10478"/>
            <a:ext cx="7927128" cy="2571550"/>
          </a:xfrm>
          <a:prstGeom prst="rect">
            <a:avLst/>
          </a:prstGeom>
          <a:noFill/>
        </p:spPr>
      </p:pic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sp>
        <p:nvSpPr>
          <p:cNvPr id="10" name="Textfeld 9"/>
          <p:cNvSpPr txBox="1"/>
          <p:nvPr/>
        </p:nvSpPr>
        <p:spPr>
          <a:xfrm>
            <a:off x="7236296" y="908720"/>
            <a:ext cx="14401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latin typeface="Comic Sans MS" pitchFamily="66" charset="0"/>
              </a:rPr>
              <a:t>Ein Ort an dem</a:t>
            </a:r>
          </a:p>
          <a:p>
            <a:pPr algn="ctr"/>
            <a:r>
              <a:rPr lang="de-DE" sz="1600" b="1" dirty="0" smtClean="0">
                <a:latin typeface="Comic Sans MS" pitchFamily="66" charset="0"/>
              </a:rPr>
              <a:t>Besonderes </a:t>
            </a:r>
          </a:p>
          <a:p>
            <a:pPr algn="ctr"/>
            <a:r>
              <a:rPr lang="de-DE" sz="1600" b="1" dirty="0" smtClean="0">
                <a:latin typeface="Comic Sans MS" pitchFamily="66" charset="0"/>
              </a:rPr>
              <a:t>geleistet </a:t>
            </a:r>
          </a:p>
          <a:p>
            <a:pPr algn="ctr"/>
            <a:r>
              <a:rPr lang="de-DE" sz="1600" b="1" dirty="0">
                <a:latin typeface="Comic Sans MS" pitchFamily="66" charset="0"/>
              </a:rPr>
              <a:t>w</a:t>
            </a:r>
            <a:r>
              <a:rPr lang="de-DE" sz="1600" b="1" dirty="0" smtClean="0">
                <a:latin typeface="Comic Sans MS" pitchFamily="66" charset="0"/>
              </a:rPr>
              <a:t>ird  </a:t>
            </a:r>
          </a:p>
          <a:p>
            <a:endParaRPr lang="de-DE" dirty="0"/>
          </a:p>
        </p:txBody>
      </p:sp>
      <p:pic>
        <p:nvPicPr>
          <p:cNvPr id="8" name="Grafik 7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  <p:pic>
        <p:nvPicPr>
          <p:cNvPr id="14" name="Grafik 13" descr="cloud-clip-art-rgtaylor_csc_net_wan_clou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724360" cy="1437100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467544" y="908720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Comic Sans MS" pitchFamily="66" charset="0"/>
              </a:rPr>
              <a:t>Schule ist…</a:t>
            </a:r>
            <a:endParaRPr lang="de-DE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-17140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772816"/>
            <a:ext cx="7625277" cy="5503637"/>
          </a:xfrm>
        </p:spPr>
      </p:pic>
      <p:sp>
        <p:nvSpPr>
          <p:cNvPr id="8" name="Textfeld 7"/>
          <p:cNvSpPr txBox="1"/>
          <p:nvPr/>
        </p:nvSpPr>
        <p:spPr>
          <a:xfrm>
            <a:off x="2818160" y="1052736"/>
            <a:ext cx="1530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+mj-lt"/>
              </a:rPr>
              <a:t>Schulleitung</a:t>
            </a:r>
          </a:p>
          <a:p>
            <a:pPr algn="ctr"/>
            <a:r>
              <a:rPr lang="de-DE" dirty="0" smtClean="0">
                <a:latin typeface="+mj-lt"/>
              </a:rPr>
              <a:t>und Kollegium</a:t>
            </a:r>
            <a:endParaRPr lang="de-DE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7504" y="1052736"/>
            <a:ext cx="2687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Kooperation mit</a:t>
            </a:r>
          </a:p>
          <a:p>
            <a:pPr algn="ctr"/>
            <a:r>
              <a:rPr lang="de-DE" dirty="0" smtClean="0"/>
              <a:t>außerschulischen Partnern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843808" y="404664"/>
            <a:ext cx="125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Schulträger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95536" y="404664"/>
            <a:ext cx="2004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Obere Dienstebene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355976" y="188640"/>
            <a:ext cx="2205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Vernetzung mit</a:t>
            </a:r>
          </a:p>
          <a:p>
            <a:pPr algn="ctr"/>
            <a:r>
              <a:rPr lang="de-DE" dirty="0" smtClean="0"/>
              <a:t>umliegenden Schulen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499992" y="1052736"/>
            <a:ext cx="1875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Kooperation mit</a:t>
            </a:r>
          </a:p>
          <a:p>
            <a:pPr algn="ctr"/>
            <a:r>
              <a:rPr lang="de-DE" dirty="0" smtClean="0"/>
              <a:t>dem Kindergarten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39552" y="2060848"/>
            <a:ext cx="1768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Miteinbeziehung</a:t>
            </a:r>
          </a:p>
          <a:p>
            <a:pPr algn="ctr"/>
            <a:r>
              <a:rPr lang="de-DE" dirty="0" smtClean="0"/>
              <a:t>der Eltern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4788024" y="2060848"/>
            <a:ext cx="214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Zusammenarbeit mit</a:t>
            </a:r>
          </a:p>
          <a:p>
            <a:pPr algn="ctr"/>
            <a:r>
              <a:rPr lang="de-DE" dirty="0" smtClean="0"/>
              <a:t> dem Förderverein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2843808" y="5157192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</a:rPr>
              <a:t>Schule braucht</a:t>
            </a:r>
          </a:p>
          <a:p>
            <a:pPr algn="ctr"/>
            <a:r>
              <a:rPr lang="de-DE" sz="2400" b="1" dirty="0" smtClean="0">
                <a:solidFill>
                  <a:srgbClr val="FF0000"/>
                </a:solidFill>
              </a:rPr>
              <a:t>Kommunikation</a:t>
            </a:r>
          </a:p>
          <a:p>
            <a:pPr algn="ctr"/>
            <a:r>
              <a:rPr lang="de-DE" sz="1600" b="1" dirty="0" smtClean="0">
                <a:solidFill>
                  <a:srgbClr val="FF0000"/>
                </a:solidFill>
              </a:rPr>
              <a:t>und</a:t>
            </a:r>
          </a:p>
          <a:p>
            <a:pPr algn="ctr"/>
            <a:r>
              <a:rPr lang="de-DE" sz="2400" b="1" dirty="0" smtClean="0">
                <a:solidFill>
                  <a:srgbClr val="FF0000"/>
                </a:solidFill>
              </a:rPr>
              <a:t>Transparenz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843808" y="1916832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Schülerinnen </a:t>
            </a:r>
          </a:p>
          <a:p>
            <a:r>
              <a:rPr lang="de-DE" dirty="0" smtClean="0"/>
              <a:t>und  Schüler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 descr="http://images.clipartpanda.com/tree-clipart-tree_tiny_green_shad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61048"/>
            <a:ext cx="1709876" cy="27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4139952" y="0"/>
            <a:ext cx="5004048" cy="4584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nhaltsplatzhalter 3" descr="school-clipart-12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80928"/>
            <a:ext cx="6192688" cy="4469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056" y="404664"/>
            <a:ext cx="8496944" cy="4525963"/>
          </a:xfrm>
        </p:spPr>
        <p:txBody>
          <a:bodyPr/>
          <a:lstStyle/>
          <a:p>
            <a:pPr algn="ctr">
              <a:buNone/>
            </a:pPr>
            <a:r>
              <a:rPr lang="de-DE" b="1" dirty="0" smtClean="0">
                <a:latin typeface="Comic Sans MS" pitchFamily="66" charset="0"/>
              </a:rPr>
              <a:t>„Wenn viele kleine Leute</a:t>
            </a:r>
          </a:p>
          <a:p>
            <a:pPr algn="ctr">
              <a:buNone/>
            </a:pPr>
            <a:r>
              <a:rPr lang="de-DE" b="1" dirty="0" smtClean="0">
                <a:latin typeface="Comic Sans MS" pitchFamily="66" charset="0"/>
              </a:rPr>
              <a:t>an vielen kleinen Orten</a:t>
            </a:r>
          </a:p>
          <a:p>
            <a:pPr algn="ctr">
              <a:buNone/>
            </a:pPr>
            <a:r>
              <a:rPr lang="de-DE" b="1" dirty="0" smtClean="0">
                <a:latin typeface="Comic Sans MS" pitchFamily="66" charset="0"/>
              </a:rPr>
              <a:t>viele kleine Dinge tun, </a:t>
            </a:r>
          </a:p>
          <a:p>
            <a:pPr algn="ctr">
              <a:buNone/>
            </a:pPr>
            <a:r>
              <a:rPr lang="de-DE" b="1" dirty="0" smtClean="0">
                <a:latin typeface="Comic Sans MS" pitchFamily="66" charset="0"/>
              </a:rPr>
              <a:t>können sie das Gesicht der Welt </a:t>
            </a:r>
          </a:p>
          <a:p>
            <a:pPr algn="ctr">
              <a:buNone/>
            </a:pPr>
            <a:r>
              <a:rPr lang="de-DE" b="1" dirty="0" smtClean="0">
                <a:latin typeface="Comic Sans MS" pitchFamily="66" charset="0"/>
              </a:rPr>
              <a:t>verändern.“</a:t>
            </a:r>
            <a:r>
              <a:rPr lang="de-DE" sz="1050" b="1" dirty="0" smtClean="0">
                <a:latin typeface="Comic Sans MS" pitchFamily="66" charset="0"/>
              </a:rPr>
              <a:t> Afrikanisches Sprichwort</a:t>
            </a:r>
          </a:p>
          <a:p>
            <a:pPr algn="ctr">
              <a:buNone/>
            </a:pPr>
            <a:endParaRPr lang="de-DE" sz="12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de-DE" sz="2000" b="1" dirty="0" smtClean="0">
                <a:latin typeface="Comic Sans MS" pitchFamily="66" charset="0"/>
              </a:rPr>
              <a:t>                                               </a:t>
            </a:r>
            <a:endParaRPr lang="de-DE" sz="1600" b="1" dirty="0">
              <a:latin typeface="Comic Sans MS" pitchFamily="66" charset="0"/>
            </a:endParaRPr>
          </a:p>
        </p:txBody>
      </p:sp>
      <p:pic>
        <p:nvPicPr>
          <p:cNvPr id="7" name="Grafik 6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5853086"/>
            <a:ext cx="4320480" cy="788889"/>
          </a:xfrm>
          <a:prstGeom prst="rect">
            <a:avLst/>
          </a:prstGeom>
        </p:spPr>
      </p:pic>
      <p:pic>
        <p:nvPicPr>
          <p:cNvPr id="17411" name="Picture 3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261191">
            <a:off x="5408251" y="5749651"/>
            <a:ext cx="474130" cy="541862"/>
          </a:xfrm>
          <a:prstGeom prst="rect">
            <a:avLst/>
          </a:prstGeom>
          <a:noFill/>
        </p:spPr>
      </p:pic>
      <p:pic>
        <p:nvPicPr>
          <p:cNvPr id="17412" name="Picture 4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493271">
            <a:off x="7768975" y="5768368"/>
            <a:ext cx="693095" cy="792108"/>
          </a:xfrm>
          <a:prstGeom prst="rect">
            <a:avLst/>
          </a:prstGeom>
          <a:noFill/>
        </p:spPr>
      </p:pic>
      <p:pic>
        <p:nvPicPr>
          <p:cNvPr id="17414" name="Picture 6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281837">
            <a:off x="6516216" y="6021288"/>
            <a:ext cx="528428" cy="603917"/>
          </a:xfrm>
          <a:prstGeom prst="rect">
            <a:avLst/>
          </a:prstGeom>
          <a:noFill/>
        </p:spPr>
      </p:pic>
      <p:pic>
        <p:nvPicPr>
          <p:cNvPr id="17415" name="Picture 7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204074">
            <a:off x="4671725" y="5377625"/>
            <a:ext cx="411626" cy="470138"/>
          </a:xfrm>
          <a:prstGeom prst="rect">
            <a:avLst/>
          </a:prstGeom>
          <a:noFill/>
        </p:spPr>
      </p:pic>
      <p:pic>
        <p:nvPicPr>
          <p:cNvPr id="17416" name="Picture 8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75963">
            <a:off x="664286" y="5541850"/>
            <a:ext cx="528428" cy="603917"/>
          </a:xfrm>
          <a:prstGeom prst="rect">
            <a:avLst/>
          </a:prstGeom>
          <a:noFill/>
        </p:spPr>
      </p:pic>
      <p:pic>
        <p:nvPicPr>
          <p:cNvPr id="13" name="Picture 5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93081">
            <a:off x="1841768" y="5435639"/>
            <a:ext cx="370458" cy="423380"/>
          </a:xfrm>
          <a:prstGeom prst="rect">
            <a:avLst/>
          </a:prstGeom>
          <a:noFill/>
        </p:spPr>
      </p:pic>
      <p:pic>
        <p:nvPicPr>
          <p:cNvPr id="14" name="Picture 5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52640">
            <a:off x="5814329" y="5443238"/>
            <a:ext cx="384211" cy="439098"/>
          </a:xfrm>
          <a:prstGeom prst="rect">
            <a:avLst/>
          </a:prstGeom>
          <a:noFill/>
        </p:spPr>
      </p:pic>
      <p:pic>
        <p:nvPicPr>
          <p:cNvPr id="17413" name="Picture 5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24328" y="6021288"/>
            <a:ext cx="519427" cy="593630"/>
          </a:xfrm>
          <a:prstGeom prst="rect">
            <a:avLst/>
          </a:prstGeom>
          <a:noFill/>
        </p:spPr>
      </p:pic>
      <p:sp>
        <p:nvSpPr>
          <p:cNvPr id="15" name="Textfeld 14"/>
          <p:cNvSpPr txBox="1"/>
          <p:nvPr/>
        </p:nvSpPr>
        <p:spPr>
          <a:xfrm>
            <a:off x="7092280" y="2204864"/>
            <a:ext cx="1584176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latin typeface="Comic Sans MS" pitchFamily="66" charset="0"/>
              </a:rPr>
              <a:t>Schule</a:t>
            </a:r>
            <a:endParaRPr lang="de-DE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 descr="http://images.clipartpanda.com/tree-clipart-tree_tiny_green_shad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61048"/>
            <a:ext cx="1709876" cy="27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4139952" y="0"/>
            <a:ext cx="5004048" cy="4584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nhaltsplatzhalter 3" descr="school-clipart-12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80928"/>
            <a:ext cx="6192688" cy="4469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056" y="404664"/>
            <a:ext cx="8496944" cy="4525963"/>
          </a:xfrm>
        </p:spPr>
        <p:txBody>
          <a:bodyPr/>
          <a:lstStyle/>
          <a:p>
            <a:pPr algn="ctr">
              <a:buNone/>
            </a:pPr>
            <a:endParaRPr lang="de-DE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de-DE" sz="2000" b="1" dirty="0" smtClean="0">
                <a:latin typeface="Comic Sans MS" pitchFamily="66" charset="0"/>
              </a:rPr>
              <a:t>                                               </a:t>
            </a:r>
            <a:endParaRPr lang="de-DE" sz="1600" b="1" dirty="0">
              <a:latin typeface="Comic Sans MS" pitchFamily="66" charset="0"/>
            </a:endParaRPr>
          </a:p>
        </p:txBody>
      </p:sp>
      <p:pic>
        <p:nvPicPr>
          <p:cNvPr id="7" name="Grafik 6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5853086"/>
            <a:ext cx="4320480" cy="788889"/>
          </a:xfrm>
          <a:prstGeom prst="rect">
            <a:avLst/>
          </a:prstGeom>
        </p:spPr>
      </p:pic>
      <p:pic>
        <p:nvPicPr>
          <p:cNvPr id="17411" name="Picture 3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261191">
            <a:off x="5408251" y="5749651"/>
            <a:ext cx="474130" cy="541862"/>
          </a:xfrm>
          <a:prstGeom prst="rect">
            <a:avLst/>
          </a:prstGeom>
          <a:noFill/>
        </p:spPr>
      </p:pic>
      <p:pic>
        <p:nvPicPr>
          <p:cNvPr id="17412" name="Picture 4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493271">
            <a:off x="7768975" y="5768368"/>
            <a:ext cx="693095" cy="792108"/>
          </a:xfrm>
          <a:prstGeom prst="rect">
            <a:avLst/>
          </a:prstGeom>
          <a:noFill/>
        </p:spPr>
      </p:pic>
      <p:pic>
        <p:nvPicPr>
          <p:cNvPr id="17414" name="Picture 6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281837">
            <a:off x="6516216" y="6021288"/>
            <a:ext cx="528428" cy="603917"/>
          </a:xfrm>
          <a:prstGeom prst="rect">
            <a:avLst/>
          </a:prstGeom>
          <a:noFill/>
        </p:spPr>
      </p:pic>
      <p:pic>
        <p:nvPicPr>
          <p:cNvPr id="17415" name="Picture 7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204074">
            <a:off x="4671725" y="5377625"/>
            <a:ext cx="411626" cy="470138"/>
          </a:xfrm>
          <a:prstGeom prst="rect">
            <a:avLst/>
          </a:prstGeom>
          <a:noFill/>
        </p:spPr>
      </p:pic>
      <p:pic>
        <p:nvPicPr>
          <p:cNvPr id="17416" name="Picture 8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75963">
            <a:off x="664286" y="5541850"/>
            <a:ext cx="528428" cy="603917"/>
          </a:xfrm>
          <a:prstGeom prst="rect">
            <a:avLst/>
          </a:prstGeom>
          <a:noFill/>
        </p:spPr>
      </p:pic>
      <p:pic>
        <p:nvPicPr>
          <p:cNvPr id="13" name="Picture 5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93081">
            <a:off x="1841768" y="5435639"/>
            <a:ext cx="370458" cy="423380"/>
          </a:xfrm>
          <a:prstGeom prst="rect">
            <a:avLst/>
          </a:prstGeom>
          <a:noFill/>
        </p:spPr>
      </p:pic>
      <p:pic>
        <p:nvPicPr>
          <p:cNvPr id="14" name="Picture 5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52640">
            <a:off x="5814329" y="5443238"/>
            <a:ext cx="384211" cy="439098"/>
          </a:xfrm>
          <a:prstGeom prst="rect">
            <a:avLst/>
          </a:prstGeom>
          <a:noFill/>
        </p:spPr>
      </p:pic>
      <p:pic>
        <p:nvPicPr>
          <p:cNvPr id="17413" name="Picture 5" descr="C:\Users\EDV\AppData\Local\Microsoft\Windows\Temporary Internet Files\Content.IE5\M9082QB5\Blume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24328" y="6021288"/>
            <a:ext cx="519427" cy="593630"/>
          </a:xfrm>
          <a:prstGeom prst="rect">
            <a:avLst/>
          </a:prstGeom>
          <a:noFill/>
        </p:spPr>
      </p:pic>
      <p:sp>
        <p:nvSpPr>
          <p:cNvPr id="15" name="Textfeld 14"/>
          <p:cNvSpPr txBox="1"/>
          <p:nvPr/>
        </p:nvSpPr>
        <p:spPr>
          <a:xfrm rot="21031950">
            <a:off x="587841" y="1183386"/>
            <a:ext cx="5174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latin typeface="Comic Sans MS" pitchFamily="66" charset="0"/>
              </a:rPr>
              <a:t>Dankeschön !</a:t>
            </a:r>
            <a:endParaRPr lang="de-DE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Bildquellen</a:t>
            </a:r>
          </a:p>
          <a:p>
            <a:r>
              <a:rPr lang="de-DE" dirty="0" smtClean="0">
                <a:hlinkClick r:id="rId2"/>
              </a:rPr>
              <a:t>http://classroomclipart.com/</a:t>
            </a:r>
            <a:endParaRPr lang="de-DE" dirty="0" smtClean="0"/>
          </a:p>
          <a:p>
            <a:r>
              <a:rPr lang="pt-BR" dirty="0" smtClean="0">
                <a:hlinkClick r:id="rId3"/>
              </a:rPr>
              <a:t>www.clipartsgram.com</a:t>
            </a:r>
            <a:endParaRPr lang="pt-BR" dirty="0" smtClean="0"/>
          </a:p>
          <a:p>
            <a:r>
              <a:rPr lang="de-DE" dirty="0" smtClean="0">
                <a:hlinkClick r:id="rId4"/>
              </a:rPr>
              <a:t>http://cliparting.com/free-sun-clipart-571/</a:t>
            </a:r>
            <a:endParaRPr lang="de-DE" dirty="0" smtClean="0"/>
          </a:p>
          <a:p>
            <a:r>
              <a:rPr lang="de-DE" dirty="0" smtClean="0">
                <a:hlinkClick r:id="rId5"/>
              </a:rPr>
              <a:t>http://images.clipartpanda.com</a:t>
            </a:r>
            <a:endParaRPr lang="de-DE" dirty="0" smtClean="0"/>
          </a:p>
          <a:p>
            <a:r>
              <a:rPr lang="pt-BR" dirty="0" smtClean="0"/>
              <a:t>https://clipartfest.com&gt;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sp>
        <p:nvSpPr>
          <p:cNvPr id="6" name="Textfeld 5"/>
          <p:cNvSpPr txBox="1"/>
          <p:nvPr/>
        </p:nvSpPr>
        <p:spPr>
          <a:xfrm>
            <a:off x="3635896" y="5013176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FF0000"/>
                </a:solidFill>
                <a:latin typeface="Comic Sans MS" pitchFamily="66" charset="0"/>
              </a:rPr>
              <a:t>Was </a:t>
            </a:r>
          </a:p>
          <a:p>
            <a:pPr algn="ctr"/>
            <a:r>
              <a:rPr lang="de-DE" sz="3200" b="1" dirty="0" smtClean="0">
                <a:solidFill>
                  <a:srgbClr val="FF0000"/>
                </a:solidFill>
                <a:latin typeface="Comic Sans MS" pitchFamily="66" charset="0"/>
              </a:rPr>
              <a:t>ist </a:t>
            </a:r>
          </a:p>
          <a:p>
            <a:pPr algn="ctr"/>
            <a:r>
              <a:rPr lang="de-DE" sz="3200" b="1" dirty="0" smtClean="0">
                <a:solidFill>
                  <a:srgbClr val="FF0000"/>
                </a:solidFill>
                <a:latin typeface="Comic Sans MS" pitchFamily="66" charset="0"/>
              </a:rPr>
              <a:t>Schule?</a:t>
            </a:r>
            <a:endParaRPr lang="de-DE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43608" y="1052736"/>
            <a:ext cx="44644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Comic Sans MS" pitchFamily="66" charset="0"/>
              </a:rPr>
              <a:t>Schule ist:</a:t>
            </a:r>
          </a:p>
          <a:p>
            <a:pPr algn="ctr"/>
            <a:r>
              <a:rPr lang="de-DE" sz="2800" b="1" dirty="0" smtClean="0">
                <a:latin typeface="Comic Sans MS" pitchFamily="66" charset="0"/>
              </a:rPr>
              <a:t>Ein Ort für alle </a:t>
            </a:r>
          </a:p>
          <a:p>
            <a:pPr algn="ctr"/>
            <a:r>
              <a:rPr lang="de-DE" sz="2800" b="1" dirty="0" smtClean="0">
                <a:latin typeface="Comic Sans MS" pitchFamily="66" charset="0"/>
              </a:rPr>
              <a:t>Kinder und Jugendliche</a:t>
            </a:r>
          </a:p>
          <a:p>
            <a:endParaRPr lang="de-DE" dirty="0"/>
          </a:p>
        </p:txBody>
      </p:sp>
      <p:pic>
        <p:nvPicPr>
          <p:cNvPr id="12" name="Grafik 11" descr="preschool-clipart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69160"/>
            <a:ext cx="9144000" cy="166963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pic>
        <p:nvPicPr>
          <p:cNvPr id="8" name="Grafik 7" descr="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3" y="2996952"/>
            <a:ext cx="583513" cy="1057618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547664" y="908720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Comic Sans MS" pitchFamily="66" charset="0"/>
              </a:rPr>
              <a:t>Schule ist: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Lebensraum </a:t>
            </a:r>
          </a:p>
          <a:p>
            <a:pPr algn="ctr"/>
            <a:r>
              <a:rPr lang="de-DE" sz="2000" b="1" dirty="0">
                <a:latin typeface="Comic Sans MS" pitchFamily="66" charset="0"/>
              </a:rPr>
              <a:t>u</a:t>
            </a:r>
            <a:r>
              <a:rPr lang="de-DE" sz="2000" b="1" dirty="0" smtClean="0">
                <a:latin typeface="Comic Sans MS" pitchFamily="66" charset="0"/>
              </a:rPr>
              <a:t>nd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 Erfahrungsraum</a:t>
            </a:r>
            <a:endParaRPr lang="de-DE" sz="2000" b="1" dirty="0">
              <a:latin typeface="Comic Sans MS" pitchFamily="66" charset="0"/>
            </a:endParaRPr>
          </a:p>
        </p:txBody>
      </p:sp>
      <p:pic>
        <p:nvPicPr>
          <p:cNvPr id="9" name="Grafik 8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03142 -0.304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sp>
        <p:nvSpPr>
          <p:cNvPr id="11" name="Textfeld 10"/>
          <p:cNvSpPr txBox="1"/>
          <p:nvPr/>
        </p:nvSpPr>
        <p:spPr>
          <a:xfrm>
            <a:off x="1043608" y="1052736"/>
            <a:ext cx="44644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Comic Sans MS" pitchFamily="66" charset="0"/>
              </a:rPr>
              <a:t>Schule ist: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Ein Ort des gemeinsamen Lernens</a:t>
            </a:r>
          </a:p>
          <a:p>
            <a:endParaRPr lang="de-DE" dirty="0"/>
          </a:p>
        </p:txBody>
      </p:sp>
      <p:pic>
        <p:nvPicPr>
          <p:cNvPr id="12" name="Grafik 11" descr="preschool-clipart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  <p:pic>
        <p:nvPicPr>
          <p:cNvPr id="6" name="Grafik 5" descr="window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3645024"/>
            <a:ext cx="583513" cy="10576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0 L -0.18142 -0.42338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21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pic>
        <p:nvPicPr>
          <p:cNvPr id="9" name="Grafik 8" descr="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3789040"/>
            <a:ext cx="508248" cy="9212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907704" y="980728"/>
            <a:ext cx="3007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Comic Sans MS" pitchFamily="66" charset="0"/>
              </a:rPr>
              <a:t>Schule ist:</a:t>
            </a:r>
          </a:p>
          <a:p>
            <a:r>
              <a:rPr lang="de-DE" sz="2000" b="1" dirty="0" smtClean="0">
                <a:latin typeface="Comic Sans MS" pitchFamily="66" charset="0"/>
              </a:rPr>
              <a:t>Ein Ort der Begegnung</a:t>
            </a:r>
            <a:endParaRPr lang="de-DE" sz="2000" b="1" dirty="0">
              <a:latin typeface="Comic Sans MS" pitchFamily="66" charset="0"/>
            </a:endParaRPr>
          </a:p>
        </p:txBody>
      </p:sp>
      <p:pic>
        <p:nvPicPr>
          <p:cNvPr id="12" name="Grafik 11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07778 L -0.14583 -0.44514 " pathEditMode="relative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pic>
        <p:nvPicPr>
          <p:cNvPr id="9" name="Grafik 8" descr="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284984"/>
            <a:ext cx="508248" cy="9212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203848" y="1628800"/>
            <a:ext cx="2670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Comic Sans MS" pitchFamily="66" charset="0"/>
              </a:rPr>
              <a:t>Schule ist:</a:t>
            </a:r>
          </a:p>
          <a:p>
            <a:r>
              <a:rPr lang="de-DE" sz="2000" b="1" dirty="0" smtClean="0">
                <a:latin typeface="Comic Sans MS" pitchFamily="66" charset="0"/>
              </a:rPr>
              <a:t>Ein Ort der Vielfalt</a:t>
            </a:r>
            <a:endParaRPr lang="de-DE" sz="2000" b="1" dirty="0">
              <a:latin typeface="Comic Sans MS" pitchFamily="66" charset="0"/>
            </a:endParaRPr>
          </a:p>
        </p:txBody>
      </p:sp>
      <p:pic>
        <p:nvPicPr>
          <p:cNvPr id="8" name="Grafik 7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483007"/>
            <a:ext cx="288032" cy="40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5" y="3429000"/>
            <a:ext cx="24302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76 -0.07361 L 0.10972 -0.3925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05503 -0.35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7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02118 -0.372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pic>
        <p:nvPicPr>
          <p:cNvPr id="9" name="Grafik 8" descr="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284984"/>
            <a:ext cx="508248" cy="9212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987824" y="548680"/>
            <a:ext cx="3554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Comic Sans MS" pitchFamily="66" charset="0"/>
              </a:rPr>
              <a:t>Ein Ort der Gemeinsamkeit</a:t>
            </a:r>
            <a:endParaRPr lang="de-DE" sz="2000" b="1" dirty="0">
              <a:latin typeface="Comic Sans MS" pitchFamily="66" charset="0"/>
            </a:endParaRPr>
          </a:p>
        </p:txBody>
      </p:sp>
      <p:pic>
        <p:nvPicPr>
          <p:cNvPr id="8" name="Grafik 7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533 -0.3189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pic>
        <p:nvPicPr>
          <p:cNvPr id="9" name="Grafik 8" descr="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3861048"/>
            <a:ext cx="508248" cy="9212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39552" y="1844824"/>
            <a:ext cx="3111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Comic Sans MS" pitchFamily="66" charset="0"/>
              </a:rPr>
              <a:t>Schule ist:</a:t>
            </a:r>
          </a:p>
          <a:p>
            <a:r>
              <a:rPr lang="de-DE" sz="2000" b="1" dirty="0" smtClean="0">
                <a:latin typeface="Comic Sans MS" pitchFamily="66" charset="0"/>
              </a:rPr>
              <a:t>Ein Ort des Vertrauens</a:t>
            </a:r>
            <a:endParaRPr lang="de-DE" sz="2000" b="1" dirty="0">
              <a:latin typeface="Comic Sans MS" pitchFamily="66" charset="0"/>
            </a:endParaRPr>
          </a:p>
        </p:txBody>
      </p:sp>
      <p:pic>
        <p:nvPicPr>
          <p:cNvPr id="8" name="Grafik 7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38993 -0.44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2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V\AppData\Local\Microsoft\Windows\Temporary Internet Files\Content.IE5\ETIBNDBK\sun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814" y="0"/>
            <a:ext cx="3222186" cy="2952328"/>
          </a:xfrm>
          <a:prstGeom prst="rect">
            <a:avLst/>
          </a:prstGeom>
          <a:noFill/>
        </p:spPr>
      </p:pic>
      <p:pic>
        <p:nvPicPr>
          <p:cNvPr id="4" name="Inhaltsplatzhalter 3" descr="school-clipart-12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7625277" cy="5503637"/>
          </a:xfrm>
        </p:spPr>
      </p:pic>
      <p:pic>
        <p:nvPicPr>
          <p:cNvPr id="9" name="Grafik 8" descr="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789040"/>
            <a:ext cx="508248" cy="9212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39552" y="476672"/>
            <a:ext cx="3240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Comic Sans MS" pitchFamily="66" charset="0"/>
              </a:rPr>
              <a:t>Schule ist: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Ein Ort der Individualität</a:t>
            </a:r>
          </a:p>
          <a:p>
            <a:pPr algn="ctr"/>
            <a:r>
              <a:rPr lang="de-DE" sz="2000" b="1" dirty="0">
                <a:latin typeface="Comic Sans MS" pitchFamily="66" charset="0"/>
              </a:rPr>
              <a:t>u</a:t>
            </a:r>
            <a:r>
              <a:rPr lang="de-DE" sz="2000" b="1" dirty="0" smtClean="0">
                <a:latin typeface="Comic Sans MS" pitchFamily="66" charset="0"/>
              </a:rPr>
              <a:t>nd</a:t>
            </a:r>
          </a:p>
          <a:p>
            <a:pPr algn="ctr"/>
            <a:r>
              <a:rPr lang="de-DE" sz="2000" b="1" dirty="0" smtClean="0">
                <a:latin typeface="Comic Sans MS" pitchFamily="66" charset="0"/>
              </a:rPr>
              <a:t>Kreativität </a:t>
            </a:r>
            <a:endParaRPr lang="de-DE" sz="2000" b="1" dirty="0">
              <a:latin typeface="Comic Sans MS" pitchFamily="66" charset="0"/>
            </a:endParaRPr>
          </a:p>
        </p:txBody>
      </p:sp>
      <p:pic>
        <p:nvPicPr>
          <p:cNvPr id="8" name="Grafik 7" descr="preschool-clipar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88369"/>
            <a:ext cx="9144000" cy="16696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26 4.07407E-6 C -0.01979 -0.01713 -0.01666 -0.02107 -0.01007 -0.03426 C -0.00642 -0.0419 -0.00468 -0.05116 -0.00173 -0.05926 C -0.00225 -0.07153 -0.00138 -0.08403 -0.00329 -0.09584 C -0.00451 -0.10324 -0.02482 -0.10463 -0.02673 -0.1051 C -0.03836 -0.10625 -0.05 -0.10672 -0.06163 -0.10741 C -0.06701 -0.12848 -0.04739 -0.14769 -0.03836 -0.16204 C -0.02916 -0.17662 -0.03767 -0.16227 -0.02829 -0.17338 C -0.00729 -0.19815 0.00799 -0.20973 0.0316 -0.22848 C 0.03577 -0.23172 0.03907 -0.23681 0.04341 -0.23982 C 0.05973 -0.25139 0.06129 -0.25024 0.07674 -0.25579 C 0.08976 -0.26042 0.10174 -0.26574 0.11493 -0.26922 C 0.12049 -0.27084 0.1316 -0.27408 0.1316 -0.27385 C 0.14219 -0.27338 0.15278 -0.27269 0.16337 -0.27176 C 0.17118 -0.27107 0.17934 -0.27292 0.18664 -0.26922 C 0.19809 -0.26389 0.20747 -0.25162 0.21841 -0.24422 C 0.22344 -0.24514 0.22848 -0.24468 0.23334 -0.24653 C 0.24323 -0.25047 0.25035 -0.26065 0.26007 -0.26482 C 0.26719 -0.275 0.27622 -0.28033 0.28334 -0.29005 C 0.28542 -0.29838 0.28889 -0.30487 0.29167 -0.31274 C 0.2908 -0.34213 0.29827 -0.3926 0.26997 -0.40186 C 0.26476 -0.4088 0.26198 -0.41019 0.25504 -0.4132 C 0.23559 -0.40996 0.21615 -0.40764 0.19671 -0.40417 C 0.17535 -0.4 0.16112 -0.38496 0.14671 -0.36528 C 0.11928 -0.32824 0.14289 -0.35162 0.1283 -0.33774 C 0.11928 -0.30649 0.11893 -0.2838 0.14167 -0.27408 C 0.14723 -0.27477 0.15278 -0.275 0.15834 -0.27616 C 0.16459 -0.27732 0.17761 -0.28912 0.1816 -0.29213 C 0.20539 -0.31088 0.22448 -0.34121 0.23664 -0.37431 C 0.23594 -0.38889 0.2375 -0.41852 0.2283 -0.43149 C 0.22414 -0.4375 0.22188 -0.43889 0.21667 -0.44051 C 0.21112 -0.44213 0.2 -0.44514 0.2 -0.44491 C 0.15886 -0.44375 0.12223 -0.44028 0.0816 -0.43843 C 0.06389 -0.43565 0.07049 -0.43588 0.06164 -0.43588 L 0.03507 -0.44051 L 0.08664 -0.44514 " pathEditMode="relative" rAng="0" ptsTypes="fffffffffffffffffffffffffffffffff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Bildschirmpräsentation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Eine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Biografie</dc:title>
  <dc:creator>EDV</dc:creator>
  <cp:lastModifiedBy>EDV</cp:lastModifiedBy>
  <cp:revision>125</cp:revision>
  <dcterms:created xsi:type="dcterms:W3CDTF">2016-05-01T07:00:10Z</dcterms:created>
  <dcterms:modified xsi:type="dcterms:W3CDTF">2017-02-18T13:56:42Z</dcterms:modified>
</cp:coreProperties>
</file>